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4" r:id="rId9"/>
    <p:sldId id="262" r:id="rId10"/>
    <p:sldId id="263" r:id="rId1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22"/>
    <p:restoredTop sz="95745"/>
  </p:normalViewPr>
  <p:slideViewPr>
    <p:cSldViewPr snapToGrid="0" snapToObjects="1">
      <p:cViewPr>
        <p:scale>
          <a:sx n="170" d="100"/>
          <a:sy n="170" d="100"/>
        </p:scale>
        <p:origin x="1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0787419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1107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Data analytics </a:t>
            </a:r>
            <a:r>
              <a:rPr dirty="0" smtClean="0"/>
              <a:t>approach</a:t>
            </a:r>
            <a:endParaRPr lang="en-AU" dirty="0" smtClean="0"/>
          </a:p>
          <a:p>
            <a:endParaRPr lang="en-AU" dirty="0"/>
          </a:p>
          <a:p>
            <a:r>
              <a:rPr lang="en-AU" dirty="0" smtClean="0"/>
              <a:t>Mehdi Mojtahedi</a:t>
            </a:r>
            <a:endParaRPr dirty="0"/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[Division Name] - [Engagement Manager], [Senior Consultant], [Junior Consultant]</a:t>
            </a:r>
          </a:p>
        </p:txBody>
      </p:sp>
      <p:sp>
        <p:nvSpPr>
          <p:cNvPr id="11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1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Shape 114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Appendix</a:t>
            </a:r>
          </a:p>
        </p:txBody>
      </p:sp>
      <p:sp>
        <p:nvSpPr>
          <p:cNvPr id="163" name="Shape 115"/>
          <p:cNvSpPr/>
          <p:nvPr/>
        </p:nvSpPr>
        <p:spPr>
          <a:xfrm>
            <a:off x="205025" y="1083299"/>
            <a:ext cx="8565600" cy="510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/Medi58/</a:t>
            </a:r>
            <a:r>
              <a:rPr lang="en-US" dirty="0" err="1"/>
              <a:t>KPMGInternship</a:t>
            </a:r>
            <a:endParaRPr dirty="0"/>
          </a:p>
        </p:txBody>
      </p:sp>
      <p:sp>
        <p:nvSpPr>
          <p:cNvPr id="16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169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285750" indent="-285750">
              <a:buFont typeface="Wingdings" charset="2"/>
              <a:buChar char="Ø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sz="1600" dirty="0">
                <a:latin typeface="Open Sans"/>
                <a:ea typeface="Open Sans"/>
                <a:cs typeface="Open Sans"/>
                <a:sym typeface="Open Sans"/>
              </a:rPr>
              <a:t>Introduction</a:t>
            </a:r>
          </a:p>
          <a:p>
            <a:pPr marL="285750" indent="-285750">
              <a:buFont typeface="Wingdings" charset="2"/>
              <a:buChar char="Ø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sz="1600" dirty="0">
                <a:latin typeface="Open Sans"/>
                <a:ea typeface="Open Sans"/>
                <a:cs typeface="Open Sans"/>
                <a:sym typeface="Open Sans"/>
              </a:rPr>
              <a:t>Data Exploration</a:t>
            </a:r>
          </a:p>
          <a:p>
            <a:pPr marL="285750" indent="-285750">
              <a:buFont typeface="Wingdings" charset="2"/>
              <a:buChar char="Ø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sz="1600" dirty="0">
                <a:latin typeface="Open Sans"/>
                <a:ea typeface="Open Sans"/>
                <a:cs typeface="Open Sans"/>
                <a:sym typeface="Open Sans"/>
              </a:rPr>
              <a:t>Model Development</a:t>
            </a:r>
          </a:p>
          <a:p>
            <a:pPr marL="285750" indent="-285750">
              <a:buFont typeface="Wingdings" charset="2"/>
              <a:buChar char="Ø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sz="1600" dirty="0">
                <a:latin typeface="Open Sans"/>
                <a:ea typeface="Open Sans"/>
                <a:cs typeface="Open Sans"/>
                <a:sym typeface="Open Sans"/>
              </a:rPr>
              <a:t>Interpretation</a:t>
            </a:r>
          </a:p>
        </p:txBody>
      </p:sp>
      <p:sp>
        <p:nvSpPr>
          <p:cNvPr id="11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83299"/>
            <a:ext cx="8565600" cy="8641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ustomers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Demographic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Analyzes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dirty="0"/>
          </a:p>
        </p:txBody>
      </p:sp>
      <p:sp>
        <p:nvSpPr>
          <p:cNvPr id="124" name="Shape 73"/>
          <p:cNvSpPr/>
          <p:nvPr/>
        </p:nvSpPr>
        <p:spPr>
          <a:xfrm>
            <a:off x="205025" y="2164724"/>
            <a:ext cx="5682428" cy="2229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have a look into these factors in Customer Demographics: </a:t>
            </a:r>
          </a:p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r>
              <a:rPr lang="en-US" sz="1600" dirty="0"/>
              <a:t>Age </a:t>
            </a:r>
            <a:r>
              <a:rPr lang="en-US" sz="1600" dirty="0"/>
              <a:t>distributions of customers</a:t>
            </a:r>
            <a:endParaRPr lang="en-US" sz="1600" dirty="0"/>
          </a:p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r>
              <a:rPr lang="en-US" sz="1600" dirty="0"/>
              <a:t>Number of bike purchases in the last 3 years / percentages purchases</a:t>
            </a:r>
          </a:p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r>
              <a:rPr lang="en-US" sz="1600" dirty="0"/>
              <a:t>Job industry </a:t>
            </a:r>
            <a:r>
              <a:rPr lang="en-US" sz="1600" dirty="0"/>
              <a:t>categories of  buyers.</a:t>
            </a:r>
            <a:endParaRPr lang="en-US" sz="1600" dirty="0"/>
          </a:p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r>
              <a:rPr lang="en-US" sz="1600" dirty="0"/>
              <a:t>Percentage of  buyers have car on each states.</a:t>
            </a:r>
          </a:p>
          <a:p>
            <a:endParaRPr lang="en-US" dirty="0"/>
          </a:p>
          <a:p>
            <a:endParaRPr dirty="0"/>
          </a:p>
        </p:txBody>
      </p:sp>
      <p:sp>
        <p:nvSpPr>
          <p:cNvPr id="128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</a:t>
            </a:r>
            <a:r>
              <a:rPr b="0" dirty="0"/>
              <a:t>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3096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r>
              <a:rPr lang="en-US" sz="1600" dirty="0">
                <a:sym typeface="Arial"/>
              </a:rPr>
              <a:t>As we can see, mostly </a:t>
            </a:r>
            <a:r>
              <a:rPr lang="en-US" sz="1600" dirty="0" smtClean="0">
                <a:sym typeface="Arial"/>
              </a:rPr>
              <a:t>customers </a:t>
            </a:r>
            <a:r>
              <a:rPr lang="en-US" sz="1600" dirty="0">
                <a:sym typeface="Arial"/>
              </a:rPr>
              <a:t>are </a:t>
            </a:r>
            <a:r>
              <a:rPr lang="en-US" sz="1600" dirty="0" smtClean="0">
                <a:sym typeface="Arial"/>
              </a:rPr>
              <a:t>female between 30 </a:t>
            </a:r>
            <a:r>
              <a:rPr lang="en-US" sz="1600" dirty="0">
                <a:sym typeface="Arial"/>
              </a:rPr>
              <a:t>to </a:t>
            </a:r>
            <a:r>
              <a:rPr lang="en-US" sz="1600" dirty="0" smtClean="0">
                <a:sym typeface="Arial"/>
              </a:rPr>
              <a:t>46 </a:t>
            </a:r>
            <a:r>
              <a:rPr lang="en-US" sz="1600" dirty="0">
                <a:sym typeface="Arial"/>
              </a:rPr>
              <a:t>years old.</a:t>
            </a:r>
          </a:p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endParaRPr lang="en-US" dirty="0"/>
          </a:p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r>
              <a:rPr lang="en-US" dirty="0"/>
              <a:t>Number of customers </a:t>
            </a:r>
            <a:r>
              <a:rPr lang="en-US" dirty="0" smtClean="0"/>
              <a:t>between 30 and 46  years </a:t>
            </a:r>
            <a:r>
              <a:rPr lang="en-US" dirty="0"/>
              <a:t>old has big drops on </a:t>
            </a:r>
            <a:r>
              <a:rPr lang="en-US" dirty="0" smtClean="0"/>
              <a:t>percentages to customers between 46 and 59 years old.</a:t>
            </a:r>
            <a:endParaRPr lang="en-US" dirty="0"/>
          </a:p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endParaRPr lang="en-US" sz="1600" dirty="0">
              <a:sym typeface="Arial"/>
            </a:endParaRPr>
          </a:p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r>
              <a:rPr lang="en-US" sz="1600" dirty="0">
                <a:sym typeface="Arial"/>
              </a:rPr>
              <a:t>There is a </a:t>
            </a:r>
            <a:r>
              <a:rPr lang="en-US" sz="1600" dirty="0" smtClean="0">
                <a:sym typeface="Arial"/>
              </a:rPr>
              <a:t>pretty </a:t>
            </a:r>
            <a:r>
              <a:rPr lang="en-US" sz="1600" dirty="0">
                <a:sym typeface="Arial"/>
              </a:rPr>
              <a:t>increase in number of customers </a:t>
            </a:r>
            <a:r>
              <a:rPr lang="en-US" sz="1600" dirty="0" smtClean="0">
                <a:sym typeface="Arial"/>
              </a:rPr>
              <a:t>under 30 years </a:t>
            </a:r>
            <a:r>
              <a:rPr lang="en-US" sz="1600" dirty="0">
                <a:sym typeface="Arial"/>
              </a:rPr>
              <a:t>old </a:t>
            </a:r>
            <a:r>
              <a:rPr lang="en-US" sz="1600" dirty="0" smtClean="0">
                <a:sym typeface="Arial"/>
              </a:rPr>
              <a:t>to the next age group.</a:t>
            </a:r>
            <a:endParaRPr lang="en-US" sz="1600" dirty="0">
              <a:sym typeface="Arial"/>
            </a:endParaRPr>
          </a:p>
          <a:p>
            <a:pPr marL="285750" indent="-285750">
              <a:lnSpc>
                <a:spcPct val="100000"/>
              </a:lnSpc>
              <a:buFont typeface="Wingdings" charset="2"/>
              <a:buChar char="Ø"/>
            </a:pPr>
            <a:endParaRPr lang="en-US" sz="1600" dirty="0">
              <a:sym typeface="Arial"/>
            </a:endParaRPr>
          </a:p>
          <a:p>
            <a:pPr marL="285750" indent="-285750">
              <a:buFont typeface="Wingdings" charset="2"/>
              <a:buChar char="Ø"/>
            </a:pPr>
            <a:endParaRPr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90262" y="3340100"/>
            <a:ext cx="2880363" cy="16619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 smtClean="0"/>
              <a:t>Fg1=Female customers under </a:t>
            </a:r>
            <a:r>
              <a:rPr lang="en-US" sz="1100" dirty="0" smtClean="0"/>
              <a:t>30</a:t>
            </a:r>
            <a:endParaRPr lang="en-US" sz="1100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 smtClean="0"/>
              <a:t>Mg1=Male customers under </a:t>
            </a:r>
            <a:r>
              <a:rPr lang="en-US" sz="1100" dirty="0" smtClean="0"/>
              <a:t>30</a:t>
            </a:r>
            <a:endParaRPr lang="en-US" sz="1100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 smtClean="0"/>
              <a:t>Fg2=Female customers between </a:t>
            </a:r>
            <a:r>
              <a:rPr lang="en-US" sz="1100" dirty="0" smtClean="0"/>
              <a:t>30 </a:t>
            </a:r>
            <a:r>
              <a:rPr lang="en-US" sz="1100" dirty="0" smtClean="0"/>
              <a:t>and </a:t>
            </a:r>
            <a:r>
              <a:rPr lang="en-US" sz="1100" dirty="0" smtClean="0"/>
              <a:t>45</a:t>
            </a:r>
            <a:endParaRPr lang="en-US" sz="1100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 smtClean="0"/>
              <a:t>Mg2=Males customers between </a:t>
            </a:r>
            <a:r>
              <a:rPr lang="en-US" sz="1100" dirty="0" smtClean="0"/>
              <a:t>30 </a:t>
            </a:r>
            <a:r>
              <a:rPr lang="en-US" sz="1100" dirty="0" smtClean="0"/>
              <a:t>and </a:t>
            </a:r>
            <a:r>
              <a:rPr lang="en-US" sz="1100" dirty="0" smtClean="0"/>
              <a:t>45</a:t>
            </a:r>
            <a:endParaRPr lang="en-US" sz="1100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 smtClean="0"/>
              <a:t>Fg3= Female customers between </a:t>
            </a:r>
            <a:r>
              <a:rPr lang="en-US" sz="1100" dirty="0" smtClean="0"/>
              <a:t>46 </a:t>
            </a:r>
            <a:r>
              <a:rPr lang="en-US" sz="1100" dirty="0" smtClean="0"/>
              <a:t>and 59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 smtClean="0"/>
              <a:t>Mg3=Male customers between </a:t>
            </a:r>
            <a:r>
              <a:rPr lang="en-US" sz="1100" dirty="0" smtClean="0"/>
              <a:t>46 </a:t>
            </a:r>
            <a:r>
              <a:rPr lang="en-US" sz="1100" dirty="0" smtClean="0"/>
              <a:t>and 59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 smtClean="0"/>
              <a:t>Fg4= Female customers over </a:t>
            </a:r>
            <a:r>
              <a:rPr lang="en-US" sz="1100" dirty="0" smtClean="0"/>
              <a:t>60</a:t>
            </a:r>
            <a:endParaRPr lang="en-US" sz="1100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dirty="0" smtClean="0"/>
              <a:t>Mg4=Male customers over </a:t>
            </a:r>
            <a:r>
              <a:rPr lang="en-US" sz="1100" dirty="0" smtClean="0"/>
              <a:t>60</a:t>
            </a:r>
            <a:endParaRPr lang="en-US" sz="1100" dirty="0" smtClean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9782" y="1199212"/>
            <a:ext cx="34102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 smtClean="0">
                <a:latin typeface="Times New Roman" charset="0"/>
                <a:ea typeface="Times New Roman" charset="0"/>
                <a:cs typeface="Times New Roman" charset="0"/>
              </a:rPr>
              <a:t>Customers</a:t>
            </a:r>
            <a:r>
              <a:rPr lang="en-US" sz="1800" b="1" dirty="0">
                <a:latin typeface="Times New Roman" charset="0"/>
                <a:ea typeface="Times New Roman" charset="0"/>
                <a:cs typeface="Times New Roman" charset="0"/>
              </a:rPr>
              <a:t>’ A</a:t>
            </a:r>
            <a:r>
              <a:rPr lang="en-US" sz="1800" b="1" dirty="0" smtClean="0">
                <a:latin typeface="Times New Roman" charset="0"/>
                <a:ea typeface="Times New Roman" charset="0"/>
                <a:cs typeface="Times New Roman" charset="0"/>
              </a:rPr>
              <a:t>ge </a:t>
            </a:r>
            <a:r>
              <a:rPr lang="en-US" sz="1800" b="1" dirty="0">
                <a:latin typeface="Times New Roman" charset="0"/>
                <a:ea typeface="Times New Roman" charset="0"/>
                <a:cs typeface="Times New Roman" charset="0"/>
              </a:rPr>
              <a:t>D</a:t>
            </a:r>
            <a:r>
              <a:rPr lang="en-US" sz="1800" b="1" dirty="0" smtClean="0">
                <a:latin typeface="Times New Roman" charset="0"/>
                <a:ea typeface="Times New Roman" charset="0"/>
                <a:cs typeface="Times New Roman" charset="0"/>
              </a:rPr>
              <a:t>istribution</a:t>
            </a:r>
            <a:endParaRPr lang="en-US" sz="1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1430" y="971550"/>
            <a:ext cx="3417756" cy="219887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355" y="1074502"/>
            <a:ext cx="3276545" cy="406899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05024" y="1002890"/>
            <a:ext cx="38950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Bike 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purchased in 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last 3 years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024" y="1709435"/>
            <a:ext cx="5694331" cy="1815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we can see, our new customers mostly Female with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50.9%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purchases with total of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cs-CZ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98359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bikes</a:t>
            </a:r>
          </a:p>
          <a:p>
            <a:pPr marL="285750" indent="-285750">
              <a:buFont typeface="Wingdings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Male contributed to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46.8%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purchases with </a:t>
            </a:r>
            <a:r>
              <a:rPr lang="cs-CZ" dirty="0">
                <a:latin typeface="Times New Roman" panose="02020603050405020304" pitchFamily="18" charset="0"/>
                <a:cs typeface="Times New Roman" panose="02020603050405020304" pitchFamily="18" charset="0"/>
              </a:rPr>
              <a:t>93483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bikes</a:t>
            </a:r>
          </a:p>
          <a:p>
            <a:pPr marL="285750" indent="-285750">
              <a:buFont typeface="Wingdings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we should focus on advertises on Female customers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rather than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Male customers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Interpretation</a:t>
            </a:r>
          </a:p>
        </p:txBody>
      </p:sp>
      <p:sp>
        <p:nvSpPr>
          <p:cNvPr id="155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</a:t>
            </a:r>
            <a:r>
              <a:rPr b="0" dirty="0"/>
              <a:t>This document is to be used for KPMG Virtual Internship purposes only. </a:t>
            </a:r>
          </a:p>
        </p:txBody>
      </p:sp>
      <p:sp>
        <p:nvSpPr>
          <p:cNvPr id="10" name="Shape 97"/>
          <p:cNvSpPr/>
          <p:nvPr/>
        </p:nvSpPr>
        <p:spPr>
          <a:xfrm>
            <a:off x="136899" y="13292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030" y="820525"/>
            <a:ext cx="5478997" cy="405483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6899" y="2310140"/>
            <a:ext cx="347573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Mostly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has job in manufacturing and finance industry.</a:t>
            </a:r>
          </a:p>
          <a:p>
            <a:pPr marL="285750" indent="-285750">
              <a:buFont typeface="Wingdings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Minority of customers have job in agriculture and telecom industry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9763" y="1289154"/>
            <a:ext cx="2473377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industry 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category</a:t>
            </a:r>
            <a:endParaRPr lang="en-US" sz="1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Interpretation</a:t>
            </a:r>
          </a:p>
        </p:txBody>
      </p:sp>
      <p:sp>
        <p:nvSpPr>
          <p:cNvPr id="155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</a:t>
            </a:r>
            <a:r>
              <a:rPr b="0" dirty="0"/>
              <a:t>This document is to be used for KPMG Virtual Internship purposes only. </a:t>
            </a:r>
          </a:p>
        </p:txBody>
      </p:sp>
      <p:sp>
        <p:nvSpPr>
          <p:cNvPr id="10" name="Shape 97"/>
          <p:cNvSpPr/>
          <p:nvPr/>
        </p:nvSpPr>
        <p:spPr>
          <a:xfrm>
            <a:off x="136899" y="13292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389745" y="1173346"/>
            <a:ext cx="248836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1800" b="1" dirty="0" smtClean="0">
                <a:latin typeface="Times New Roman" charset="0"/>
                <a:ea typeface="Times New Roman" charset="0"/>
                <a:cs typeface="Times New Roman" charset="0"/>
              </a:rPr>
              <a:t>High Value Customer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Times New Roman" charset="0"/>
              <a:ea typeface="Times New Roman" charset="0"/>
              <a:cs typeface="Times New Roman" charset="0"/>
              <a:sym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846" y="971550"/>
            <a:ext cx="5861154" cy="28661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14800" y="3988683"/>
            <a:ext cx="4534525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000" dirty="0" smtClean="0"/>
              <a:t>HW13=number of customers bought 13 or more in the last 3 years</a:t>
            </a:r>
          </a:p>
          <a:p>
            <a:r>
              <a:rPr lang="en-US" sz="1000" dirty="0" smtClean="0"/>
              <a:t>HW10=number </a:t>
            </a:r>
            <a:r>
              <a:rPr lang="en-US" sz="1000" dirty="0"/>
              <a:t>of customers bought </a:t>
            </a:r>
            <a:r>
              <a:rPr lang="en-US" sz="1000" dirty="0" smtClean="0"/>
              <a:t>10 </a:t>
            </a:r>
            <a:r>
              <a:rPr lang="en-US" sz="1000" dirty="0"/>
              <a:t>or more in the last 3 </a:t>
            </a:r>
            <a:r>
              <a:rPr lang="en-US" sz="1000" dirty="0" smtClean="0"/>
              <a:t>years</a:t>
            </a:r>
            <a:endParaRPr lang="en-US" sz="1000" dirty="0"/>
          </a:p>
          <a:p>
            <a:r>
              <a:rPr lang="en-US" sz="1000" dirty="0" smtClean="0"/>
              <a:t>HW7=number </a:t>
            </a:r>
            <a:r>
              <a:rPr lang="en-US" sz="1000" dirty="0"/>
              <a:t>of customers bought </a:t>
            </a:r>
            <a:r>
              <a:rPr lang="en-US" sz="1000" dirty="0" smtClean="0"/>
              <a:t>7 </a:t>
            </a:r>
            <a:r>
              <a:rPr lang="en-US" sz="1000" dirty="0"/>
              <a:t>or more in the last 3 </a:t>
            </a:r>
            <a:r>
              <a:rPr lang="en-US" sz="1000" dirty="0" smtClean="0"/>
              <a:t>years</a:t>
            </a:r>
            <a:endParaRPr lang="en-US" sz="1000" dirty="0"/>
          </a:p>
          <a:p>
            <a:r>
              <a:rPr lang="en-US" sz="1000" dirty="0" smtClean="0"/>
              <a:t>HW4=number </a:t>
            </a:r>
            <a:r>
              <a:rPr lang="en-US" sz="1000" dirty="0"/>
              <a:t>of customers bought </a:t>
            </a:r>
            <a:r>
              <a:rPr lang="en-US" sz="1000" dirty="0" smtClean="0"/>
              <a:t>4 </a:t>
            </a:r>
            <a:r>
              <a:rPr lang="en-US" sz="1000" dirty="0"/>
              <a:t>or more in the last 3 </a:t>
            </a:r>
            <a:r>
              <a:rPr lang="en-US" sz="1000" dirty="0" smtClean="0"/>
              <a:t>years</a:t>
            </a:r>
            <a:endParaRPr 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205025" y="1963711"/>
            <a:ext cx="2893520" cy="24622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dirty="0"/>
              <a:t>There is a </a:t>
            </a:r>
            <a:r>
              <a:rPr lang="en-US" dirty="0" smtClean="0"/>
              <a:t>significant decrease </a:t>
            </a:r>
            <a:r>
              <a:rPr lang="en-US" dirty="0"/>
              <a:t>in number of customers </a:t>
            </a:r>
            <a:r>
              <a:rPr lang="en-US" dirty="0" smtClean="0"/>
              <a:t>bought 10 bike to customers bought 13 bikes or more</a:t>
            </a:r>
          </a:p>
          <a:p>
            <a:pPr marL="285750" indent="-285750">
              <a:buFont typeface="Wingdings" charset="2"/>
              <a:buChar char="Ø"/>
            </a:pPr>
            <a:r>
              <a:rPr lang="en-US" dirty="0" smtClean="0"/>
              <a:t>Company can give good discount to customers who buy 13 buy or more</a:t>
            </a:r>
          </a:p>
          <a:p>
            <a:pPr marL="285750" indent="-285750">
              <a:buFont typeface="Wingdings" charset="2"/>
              <a:buChar char="Ø"/>
            </a:pPr>
            <a:r>
              <a:rPr lang="en-US" dirty="0"/>
              <a:t>There is a </a:t>
            </a:r>
            <a:r>
              <a:rPr lang="en-US" dirty="0" smtClean="0"/>
              <a:t>smaller decrease in </a:t>
            </a:r>
            <a:r>
              <a:rPr lang="en-US" dirty="0"/>
              <a:t>number of </a:t>
            </a:r>
            <a:r>
              <a:rPr lang="en-US" dirty="0" smtClean="0"/>
              <a:t>HW4 to HW7 in comparison HW7 to HW10</a:t>
            </a:r>
            <a:endParaRPr lang="en-US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100895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Interpretation</a:t>
            </a:r>
          </a:p>
        </p:txBody>
      </p:sp>
      <p:sp>
        <p:nvSpPr>
          <p:cNvPr id="155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</a:t>
            </a:r>
            <a:r>
              <a:rPr b="0" dirty="0"/>
              <a:t>This document is to be used for KPMG Virtual Internship purposes only. </a:t>
            </a:r>
          </a:p>
        </p:txBody>
      </p:sp>
      <p:sp>
        <p:nvSpPr>
          <p:cNvPr id="10" name="Shape 97"/>
          <p:cNvSpPr/>
          <p:nvPr/>
        </p:nvSpPr>
        <p:spPr>
          <a:xfrm>
            <a:off x="136899" y="13292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600" y="1603947"/>
            <a:ext cx="3412714" cy="329783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6899" y="1956216"/>
            <a:ext cx="4157783" cy="11695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VIC and QLD should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considered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customers don’t own cars is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larger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 that own.</a:t>
            </a:r>
          </a:p>
          <a:p>
            <a:pPr marL="342900" indent="-342900">
              <a:buFont typeface="Wingdings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NSW has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customers that own car that who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don’t own car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7298" y="1215642"/>
            <a:ext cx="284063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Numbers of cars owned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95861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537899" y="1895175"/>
            <a:ext cx="3953102" cy="77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Appendix</a:t>
            </a:r>
          </a:p>
        </p:txBody>
      </p:sp>
      <p:sp>
        <p:nvSpPr>
          <p:cNvPr id="15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</TotalTime>
  <Words>724</Words>
  <Application>Microsoft Macintosh PowerPoint</Application>
  <PresentationFormat>On-screen Show (16:9)</PresentationFormat>
  <Paragraphs>70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Calibri</vt:lpstr>
      <vt:lpstr>Open Sans</vt:lpstr>
      <vt:lpstr>Open Sans Extrabold</vt:lpstr>
      <vt:lpstr>Open Sans Light</vt:lpstr>
      <vt:lpstr>Times New Roman</vt:lpstr>
      <vt:lpstr>Wingdings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ELNAZ VAFAEI</cp:lastModifiedBy>
  <cp:revision>19</cp:revision>
  <dcterms:modified xsi:type="dcterms:W3CDTF">2019-10-05T05:21:25Z</dcterms:modified>
</cp:coreProperties>
</file>